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32"/>
      <p:bold r:id="rId33"/>
    </p:embeddedFont>
    <p:embeddedFont>
      <p:font typeface="EB Garamond" panose="00000500000000000000" pitchFamily="2" charset="0"/>
      <p:regular r:id="rId34"/>
      <p:bold r:id="rId35"/>
      <p:italic r:id="rId36"/>
      <p:boldItalic r:id="rId37"/>
    </p:embeddedFont>
    <p:embeddedFont>
      <p:font typeface="Montserrat" panose="00000500000000000000" pitchFamily="2" charset="0"/>
      <p:regular r:id="rId38"/>
      <p:bold r:id="rId39"/>
      <p:italic r:id="rId40"/>
      <p:boldItalic r:id="rId41"/>
    </p:embeddedFont>
    <p:embeddedFont>
      <p:font typeface="Pacifico" panose="00000500000000000000" pitchFamily="2" charset="0"/>
      <p:regular r:id="rId42"/>
    </p:embeddedFont>
    <p:embeddedFont>
      <p:font typeface="Proxima Nova" panose="020B0604020202020204" charset="0"/>
      <p:regular r:id="rId43"/>
      <p:bold r:id="rId44"/>
      <p:italic r:id="rId45"/>
      <p:boldItalic r:id="rId46"/>
    </p:embeddedFont>
    <p:embeddedFont>
      <p:font typeface="Raleway" pitchFamily="2" charset="0"/>
      <p:regular r:id="rId47"/>
      <p:bold r:id="rId48"/>
      <p:italic r:id="rId49"/>
      <p:boldItalic r:id="rId50"/>
    </p:embeddedFont>
    <p:embeddedFont>
      <p:font typeface="Roboto Mono" panose="00000009000000000000" pitchFamily="49" charset="0"/>
      <p:regular r:id="rId51"/>
      <p:bold r:id="rId52"/>
      <p:italic r:id="rId53"/>
      <p:boldItalic r:id="rId54"/>
    </p:embeddedFont>
    <p:embeddedFont>
      <p:font typeface="Source Sans Pro" panose="020B0503030403020204" pitchFamily="34" charset="0"/>
      <p:regular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iGjdxfEjXiDsQo+ZzLGiKPga8K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B22C67-EEA9-4D23-A14A-809D0A3FF773}" v="2" dt="2026-01-09T21:08:55.915"/>
  </p1510:revLst>
</p1510:revInfo>
</file>

<file path=ppt/tableStyles.xml><?xml version="1.0" encoding="utf-8"?>
<a:tblStyleLst xmlns:a="http://schemas.openxmlformats.org/drawingml/2006/main" def="{7609A83A-4ED8-41BA-92BA-42C6776FD121}">
  <a:tblStyle styleId="{7609A83A-4ED8-41BA-92BA-42C6776FD1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04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63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customschemas.google.com/relationships/presentationmetadata" Target="metadata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64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font" Target="fonts/font2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10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Jones" userId="18e2199af911abfd" providerId="LiveId" clId="{DA973B90-DBF1-4CBB-97B5-8E9683182953}"/>
    <pc:docChg chg="undo custSel modSld">
      <pc:chgData name="Jill Jones" userId="18e2199af911abfd" providerId="LiveId" clId="{DA973B90-DBF1-4CBB-97B5-8E9683182953}" dt="2026-01-09T21:09:16.624" v="25" actId="1076"/>
      <pc:docMkLst>
        <pc:docMk/>
      </pc:docMkLst>
      <pc:sldChg chg="addSp delSp modSp mod addAnim delAnim modAnim modNotesTx">
        <pc:chgData name="Jill Jones" userId="18e2199af911abfd" providerId="LiveId" clId="{DA973B90-DBF1-4CBB-97B5-8E9683182953}" dt="2026-01-09T21:09:16.624" v="25" actId="1076"/>
        <pc:sldMkLst>
          <pc:docMk/>
          <pc:sldMk cId="0" sldId="262"/>
        </pc:sldMkLst>
        <pc:spChg chg="mod">
          <ac:chgData name="Jill Jones" userId="18e2199af911abfd" providerId="LiveId" clId="{DA973B90-DBF1-4CBB-97B5-8E9683182953}" dt="2026-01-09T21:09:11.584" v="24" actId="5793"/>
          <ac:spMkLst>
            <pc:docMk/>
            <pc:sldMk cId="0" sldId="262"/>
            <ac:spMk id="168" creationId="{00000000-0000-0000-0000-000000000000}"/>
          </ac:spMkLst>
        </pc:spChg>
        <pc:picChg chg="add del mod">
          <ac:chgData name="Jill Jones" userId="18e2199af911abfd" providerId="LiveId" clId="{DA973B90-DBF1-4CBB-97B5-8E9683182953}" dt="2026-01-09T21:09:16.624" v="25" actId="1076"/>
          <ac:picMkLst>
            <pc:docMk/>
            <pc:sldMk cId="0" sldId="262"/>
            <ac:picMk id="2" creationId="{152128D7-2280-9354-93EE-7DFBE00311AA}"/>
          </ac:picMkLst>
        </pc:picChg>
      </pc:sldChg>
      <pc:sldChg chg="modSp mod">
        <pc:chgData name="Jill Jones" userId="18e2199af911abfd" providerId="LiveId" clId="{DA973B90-DBF1-4CBB-97B5-8E9683182953}" dt="2026-01-09T21:08:02.235" v="17" actId="27636"/>
        <pc:sldMkLst>
          <pc:docMk/>
          <pc:sldMk cId="0" sldId="265"/>
        </pc:sldMkLst>
        <pc:spChg chg="mod">
          <ac:chgData name="Jill Jones" userId="18e2199af911abfd" providerId="LiveId" clId="{DA973B90-DBF1-4CBB-97B5-8E9683182953}" dt="2026-01-09T21:08:02.235" v="17" actId="27636"/>
          <ac:spMkLst>
            <pc:docMk/>
            <pc:sldMk cId="0" sldId="265"/>
            <ac:spMk id="189" creationId="{00000000-0000-0000-0000-000000000000}"/>
          </ac:spMkLst>
        </pc:spChg>
      </pc:sldChg>
      <pc:sldChg chg="modSp mod">
        <pc:chgData name="Jill Jones" userId="18e2199af911abfd" providerId="LiveId" clId="{DA973B90-DBF1-4CBB-97B5-8E9683182953}" dt="2026-01-09T21:08:02.276" v="18" actId="27636"/>
        <pc:sldMkLst>
          <pc:docMk/>
          <pc:sldMk cId="0" sldId="266"/>
        </pc:sldMkLst>
        <pc:spChg chg="mod">
          <ac:chgData name="Jill Jones" userId="18e2199af911abfd" providerId="LiveId" clId="{DA973B90-DBF1-4CBB-97B5-8E9683182953}" dt="2026-01-09T21:08:02.276" v="18" actId="27636"/>
          <ac:spMkLst>
            <pc:docMk/>
            <pc:sldMk cId="0" sldId="266"/>
            <ac:spMk id="19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807194c8c5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3807194c8c5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807194c8c5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3807194c8c5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807194c8c5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3807194c8c5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807194c8c5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3807194c8c5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807194c8c5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3807194c8c5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807194c8c5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3807194c8c5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807194c8c5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3807194c8c5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807194c8c5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3807194c8c5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807194c8c5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3807194c8c5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807194c8c5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3807194c8c5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807194c8c5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3807194c8c5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807194c8c5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3807194c8c5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807194c8c5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3807194c8c5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807194c8c5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3807194c8c5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767f9898b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3767f9898b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807194c8c5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3807194c8c5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807194c8c5_0_211:notes"/>
          <p:cNvSpPr txBox="1">
            <a:spLocks noGrp="1"/>
          </p:cNvSpPr>
          <p:nvPr>
            <p:ph type="body" idx="1"/>
          </p:nvPr>
        </p:nvSpPr>
        <p:spPr>
          <a:xfrm>
            <a:off x="685785" y="434338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89800" rIns="89800" bIns="89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0001 1011 = 27             0010 0111 = 39        0110 0110 = 102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0001 1100 = 28             0010 1010 = 42       1011 0111 = 183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17 = 0001 0001             100 = 0110 0100     75 = 0100 1011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25 = 0001 1001              200 = 1100 1000    215 = 1101 0111</a:t>
            </a:r>
            <a:endParaRPr sz="1400"/>
          </a:p>
        </p:txBody>
      </p:sp>
      <p:sp>
        <p:nvSpPr>
          <p:cNvPr id="319" name="Google Shape;319;g3807194c8c5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204" y="685794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807194c8c5_0_415:notes"/>
          <p:cNvSpPr txBox="1">
            <a:spLocks noGrp="1"/>
          </p:cNvSpPr>
          <p:nvPr>
            <p:ph type="body" idx="1"/>
          </p:nvPr>
        </p:nvSpPr>
        <p:spPr>
          <a:xfrm>
            <a:off x="685785" y="434338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89800" rIns="89800" bIns="89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0001 1011 = 27             0010 0111 = 39        0110 0110 = 102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0001 1100 = 28             0010 1010 = 42       1011 0111 = 183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17 = 0001 0001             100 = 0110 0100     75 = 0100 1011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25 = 0001 1001              200 = 1100 1000    215 = 1101 0111</a:t>
            </a:r>
            <a:endParaRPr sz="1400"/>
          </a:p>
        </p:txBody>
      </p:sp>
      <p:sp>
        <p:nvSpPr>
          <p:cNvPr id="325" name="Google Shape;325;g3807194c8c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204" y="685794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807194c8c5_0_87:notes"/>
          <p:cNvSpPr txBox="1">
            <a:spLocks noGrp="1"/>
          </p:cNvSpPr>
          <p:nvPr>
            <p:ph type="body" idx="1"/>
          </p:nvPr>
        </p:nvSpPr>
        <p:spPr>
          <a:xfrm>
            <a:off x="685785" y="434338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89800" rIns="89800" bIns="89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3807194c8c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1" y="685794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807194c8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3807194c8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7f70a3ec4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37f70a3ec4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807194c8c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807194c8c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/>
              <a:t>Youtube</a:t>
            </a:r>
            <a:r>
              <a:rPr lang="en-US" dirty="0"/>
              <a:t> link: https://www.youtube.com/watch?v=bva4N7hNrNs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78c6a93c7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378c6a93c7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807194c8c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3807194c8c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07194c8c5_0_10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3807194c8c5_0_105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4" name="Google Shape;64;g3807194c8c5_0_105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g3807194c8c5_0_10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g3807194c8c5_0_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4333791"/>
            <a:ext cx="2921794" cy="4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807194c8c5_0_1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3807194c8c5_0_111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" name="Google Shape;70;g3807194c8c5_0_1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807194c8c5_0_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3807194c8c5_0_1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g3807194c8c5_0_1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g3807194c8c5_0_1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4838273"/>
            <a:ext cx="1436856" cy="22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3807194c8c5_0_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8" y="4711434"/>
            <a:ext cx="278535" cy="348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07194c8c5_0_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3807194c8c5_0_1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g3807194c8c5_0_1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1" name="Google Shape;81;g3807194c8c5_0_1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807194c8c5_0_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3807194c8c5_0_1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07194c8c5_0_1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g3807194c8c5_0_1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g3807194c8c5_0_12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807194c8c5_0_13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g3807194c8c5_0_13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807194c8c5_0_136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" name="Google Shape;94;g3807194c8c5_0_13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" name="Google Shape;95;g3807194c8c5_0_136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96" name="Google Shape;96;g3807194c8c5_0_136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g3807194c8c5_0_13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g3807194c8c5_0_13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807194c8c5_0_14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101" name="Google Shape;101;g3807194c8c5_0_14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807194c8c5_0_146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3807194c8c5_0_146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g3807194c8c5_0_146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g3807194c8c5_0_14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807194c8c5_0_15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807194c8c5_0_153"/>
          <p:cNvSpPr txBox="1">
            <a:spLocks noGrp="1"/>
          </p:cNvSpPr>
          <p:nvPr>
            <p:ph type="title"/>
          </p:nvPr>
        </p:nvSpPr>
        <p:spPr>
          <a:xfrm>
            <a:off x="195262" y="171450"/>
            <a:ext cx="8015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g3807194c8c5_0_153"/>
          <p:cNvSpPr txBox="1">
            <a:spLocks noGrp="1"/>
          </p:cNvSpPr>
          <p:nvPr>
            <p:ph type="body" idx="1"/>
          </p:nvPr>
        </p:nvSpPr>
        <p:spPr>
          <a:xfrm>
            <a:off x="609600" y="1200150"/>
            <a:ext cx="79248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g3807194c8c5_0_153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g3807194c8c5_0_15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g3807194c8c5_0_15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807194c8c5_0_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9" name="Google Shape;59;g3807194c8c5_0_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0" name="Google Shape;60;g3807194c8c5_0_10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studio.code.org/courses/pixelation/units/1/lessons/5/levels/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va4N7hNrNs?feature=oembed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bva4N7hNrN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Bright Byte Lights!</a:t>
            </a:r>
            <a:endParaRPr/>
          </a:p>
        </p:txBody>
      </p:sp>
      <p:sp>
        <p:nvSpPr>
          <p:cNvPr id="120" name="Google Shape;120;p1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Python with Robots Mission 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Lesson 2 Objective 6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807194c8c5_0_166"/>
          <p:cNvSpPr txBox="1">
            <a:spLocks noGrp="1"/>
          </p:cNvSpPr>
          <p:nvPr>
            <p:ph type="title"/>
          </p:nvPr>
        </p:nvSpPr>
        <p:spPr>
          <a:xfrm>
            <a:off x="311700" y="386687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Binary Numbers</a:t>
            </a:r>
            <a:endParaRPr/>
          </a:p>
        </p:txBody>
      </p:sp>
      <p:sp>
        <p:nvSpPr>
          <p:cNvPr id="189" name="Google Shape;189;g3807194c8c5_0_166"/>
          <p:cNvSpPr txBox="1">
            <a:spLocks noGrp="1"/>
          </p:cNvSpPr>
          <p:nvPr>
            <p:ph type="body" idx="1"/>
          </p:nvPr>
        </p:nvSpPr>
        <p:spPr>
          <a:xfrm>
            <a:off x="311700" y="927575"/>
            <a:ext cx="6214500" cy="3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Each column doubles the one before.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next column to the left will have 16 boxes!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32 boxes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64 boxes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These are powers of 2!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Start with 1 box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2 x 1 = 2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2 x 2 x 1 = 4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2 x 2 x 2 x 1 = 8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2 x 2 x 2 x 2 x 1 = 16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2 x 2 x 2 x 2 x 2 x 1 = 32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0" name="Google Shape;190;g3807194c8c5_0_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2525" y="384597"/>
            <a:ext cx="2082575" cy="33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807194c8c5_0_172"/>
          <p:cNvSpPr txBox="1">
            <a:spLocks noGrp="1"/>
          </p:cNvSpPr>
          <p:nvPr>
            <p:ph type="title"/>
          </p:nvPr>
        </p:nvSpPr>
        <p:spPr>
          <a:xfrm>
            <a:off x="311700" y="386687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Binary Numbers</a:t>
            </a:r>
            <a:endParaRPr/>
          </a:p>
        </p:txBody>
      </p:sp>
      <p:sp>
        <p:nvSpPr>
          <p:cNvPr id="196" name="Google Shape;196;g3807194c8c5_0_172"/>
          <p:cNvSpPr txBox="1">
            <a:spLocks noGrp="1"/>
          </p:cNvSpPr>
          <p:nvPr>
            <p:ph type="body" idx="1"/>
          </p:nvPr>
        </p:nvSpPr>
        <p:spPr>
          <a:xfrm>
            <a:off x="311700" y="927575"/>
            <a:ext cx="7497900" cy="2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Instead of using boxes, you can make a chart of the number of boxes for each column.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Each column represents one binary digit – a bit.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group of 8 bits is called a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byte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197" name="Google Shape;197;g3807194c8c5_0_172"/>
          <p:cNvGraphicFramePr/>
          <p:nvPr/>
        </p:nvGraphicFramePr>
        <p:xfrm>
          <a:off x="373100" y="3395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{7609A83A-4ED8-41BA-92BA-42C6776FD121}</a:tableStyleId>
              </a:tblPr>
              <a:tblGrid>
                <a:gridCol w="9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2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2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2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2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8" name="Google Shape;198;g3807194c8c5_0_172"/>
          <p:cNvSpPr txBox="1"/>
          <p:nvPr/>
        </p:nvSpPr>
        <p:spPr>
          <a:xfrm>
            <a:off x="6938000" y="2571750"/>
            <a:ext cx="5733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1 bit</a:t>
            </a:r>
            <a:endParaRPr sz="18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99" name="Google Shape;199;g3807194c8c5_0_172"/>
          <p:cNvCxnSpPr>
            <a:stCxn id="198" idx="2"/>
          </p:cNvCxnSpPr>
          <p:nvPr/>
        </p:nvCxnSpPr>
        <p:spPr>
          <a:xfrm flipH="1">
            <a:off x="7147250" y="3003750"/>
            <a:ext cx="77400" cy="342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0" name="Google Shape;200;g3807194c8c5_0_172"/>
          <p:cNvSpPr/>
          <p:nvPr/>
        </p:nvSpPr>
        <p:spPr>
          <a:xfrm rot="-5400000">
            <a:off x="3769700" y="709375"/>
            <a:ext cx="431100" cy="72243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3807194c8c5_0_172"/>
          <p:cNvSpPr txBox="1"/>
          <p:nvPr/>
        </p:nvSpPr>
        <p:spPr>
          <a:xfrm>
            <a:off x="3536875" y="4476975"/>
            <a:ext cx="8613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1 byte</a:t>
            </a:r>
            <a:endParaRPr sz="18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807194c8c5_0_179"/>
          <p:cNvSpPr txBox="1">
            <a:spLocks noGrp="1"/>
          </p:cNvSpPr>
          <p:nvPr>
            <p:ph type="title"/>
          </p:nvPr>
        </p:nvSpPr>
        <p:spPr>
          <a:xfrm>
            <a:off x="311700" y="243013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Binary Numbers</a:t>
            </a:r>
            <a:endParaRPr/>
          </a:p>
        </p:txBody>
      </p:sp>
      <p:sp>
        <p:nvSpPr>
          <p:cNvPr id="207" name="Google Shape;207;g3807194c8c5_0_179"/>
          <p:cNvSpPr txBox="1">
            <a:spLocks noGrp="1"/>
          </p:cNvSpPr>
          <p:nvPr>
            <p:ph type="body" idx="1"/>
          </p:nvPr>
        </p:nvSpPr>
        <p:spPr>
          <a:xfrm>
            <a:off x="311700" y="760500"/>
            <a:ext cx="7497900" cy="28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use the chart to convert between binary and decimal numbers. A full column is 1 and an empty column is 0.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Convert from binary to decimal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208" name="Google Shape;208;g3807194c8c5_0_179"/>
          <p:cNvGraphicFramePr/>
          <p:nvPr/>
        </p:nvGraphicFramePr>
        <p:xfrm>
          <a:off x="441150" y="22510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{7609A83A-4ED8-41BA-92BA-42C6776FD121}</a:tableStyleId>
              </a:tblPr>
              <a:tblGrid>
                <a:gridCol w="9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2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2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2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2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9" name="Google Shape;209;g3807194c8c5_0_179"/>
          <p:cNvGraphicFramePr/>
          <p:nvPr/>
        </p:nvGraphicFramePr>
        <p:xfrm>
          <a:off x="738075" y="3388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{7609A83A-4ED8-41BA-92BA-42C6776FD121}</a:tableStyleId>
              </a:tblPr>
              <a:tblGrid>
                <a:gridCol w="209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0000 1101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 + 4 + 1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0010 0010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 + 2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34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0100 0101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 + 4 + 1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69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807194c8c5_0_192"/>
          <p:cNvSpPr txBox="1">
            <a:spLocks noGrp="1"/>
          </p:cNvSpPr>
          <p:nvPr>
            <p:ph type="title"/>
          </p:nvPr>
        </p:nvSpPr>
        <p:spPr>
          <a:xfrm>
            <a:off x="311700" y="386687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Binary Numbers</a:t>
            </a:r>
            <a:endParaRPr/>
          </a:p>
        </p:txBody>
      </p:sp>
      <p:sp>
        <p:nvSpPr>
          <p:cNvPr id="215" name="Google Shape;215;g3807194c8c5_0_192"/>
          <p:cNvSpPr txBox="1">
            <a:spLocks noGrp="1"/>
          </p:cNvSpPr>
          <p:nvPr>
            <p:ph type="body" idx="1"/>
          </p:nvPr>
        </p:nvSpPr>
        <p:spPr>
          <a:xfrm>
            <a:off x="311700" y="927575"/>
            <a:ext cx="7497900" cy="3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use the chart to convert between binary and decimal numbers: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Convert from decimal to binary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216" name="Google Shape;216;g3807194c8c5_0_192"/>
          <p:cNvGraphicFramePr/>
          <p:nvPr/>
        </p:nvGraphicFramePr>
        <p:xfrm>
          <a:off x="441150" y="200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{7609A83A-4ED8-41BA-92BA-42C6776FD121}</a:tableStyleId>
              </a:tblPr>
              <a:tblGrid>
                <a:gridCol w="9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128</a:t>
                      </a:r>
                      <a:endParaRPr sz="2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64</a:t>
                      </a:r>
                      <a:endParaRPr sz="2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</a:t>
                      </a:r>
                      <a:endParaRPr sz="2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2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4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7" name="Google Shape;217;g3807194c8c5_0_192"/>
          <p:cNvGraphicFramePr/>
          <p:nvPr/>
        </p:nvGraphicFramePr>
        <p:xfrm>
          <a:off x="441150" y="324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{7609A83A-4ED8-41BA-92BA-42C6776FD121}</a:tableStyleId>
              </a:tblPr>
              <a:tblGrid>
                <a:gridCol w="129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17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 + 1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0001 0001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30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 + 2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0010 0010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55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32 + 16 + 4 + 2 + 1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0011 0111</a:t>
                      </a:r>
                      <a:endParaRPr sz="2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807194c8c5_0_1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Mission 3 Lesson 2 Activity #2</a:t>
            </a:r>
            <a:endParaRPr/>
          </a:p>
        </p:txBody>
      </p:sp>
      <p:sp>
        <p:nvSpPr>
          <p:cNvPr id="223" name="Google Shape;223;g3807194c8c5_0_1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3708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Activity #2 on your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Convert decimal numbers to binary using the chart.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Convert binary numbers to decimal by using the chart.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Compare your answers with other students.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4" name="Google Shape;224;g3807194c8c5_0_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807194c8c5_0_2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Binary Numbers</a:t>
            </a:r>
            <a:endParaRPr/>
          </a:p>
        </p:txBody>
      </p:sp>
      <p:sp>
        <p:nvSpPr>
          <p:cNvPr id="230" name="Google Shape;230;g3807194c8c5_0_2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76600" cy="3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That is a lot of work.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Computers are great at doing math.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Let CodeBot do the work for you!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CodeBot can show a binary number using its LEDs.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1" name="Google Shape;231;g3807194c8c5_0_205" title="CB3-To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2400" y="895150"/>
            <a:ext cx="2850899" cy="2271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807194c8c5_0_2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Mission 3 Lesson 2 Activity #3</a:t>
            </a:r>
            <a:endParaRPr/>
          </a:p>
        </p:txBody>
      </p:sp>
      <p:sp>
        <p:nvSpPr>
          <p:cNvPr id="237" name="Google Shape;237;g3807194c8c5_0_2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3708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Go to Mission 3 Objective 6 in CodeSpace.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the Console Panel.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 this code: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8" name="Google Shape;238;g3807194c8c5_0_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3807194c8c5_0_2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9775" y="2096775"/>
            <a:ext cx="425313" cy="36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807194c8c5_0_2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700" y="3007760"/>
            <a:ext cx="5340950" cy="123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807194c8c5_0_2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Mission 3 Lesson 2 Activity #3</a:t>
            </a:r>
            <a:endParaRPr/>
          </a:p>
        </p:txBody>
      </p:sp>
      <p:sp>
        <p:nvSpPr>
          <p:cNvPr id="246" name="Google Shape;246;g3807194c8c5_0_2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3708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Notice the LEDs that light up on CodeBot.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Compare them with your answer to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Activity #1 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Does your binary answer match the LEDs?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7" name="Google Shape;247;g3807194c8c5_0_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807194c8c5_0_2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Mission 3 Lesson 2 Activity #3</a:t>
            </a:r>
            <a:endParaRPr/>
          </a:p>
        </p:txBody>
      </p:sp>
      <p:sp>
        <p:nvSpPr>
          <p:cNvPr id="253" name="Google Shape;253;g3807194c8c5_0_2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3708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Check your answers for B and C.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 this code and observe the LEDs.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And then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4" name="Google Shape;254;g3807194c8c5_0_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3807194c8c5_0_2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8650" y="2623575"/>
            <a:ext cx="4207600" cy="5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3807194c8c5_0_2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8650" y="3820875"/>
            <a:ext cx="4207600" cy="55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807194c8c5_0_3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Binary Numbers</a:t>
            </a:r>
            <a:endParaRPr/>
          </a:p>
        </p:txBody>
      </p:sp>
      <p:sp>
        <p:nvSpPr>
          <p:cNvPr id="262" name="Google Shape;262;g3807194c8c5_0_3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090400" cy="3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CodeBot can easily convert a decimal number to binary.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CodeBot can only count to 8 if it uses each LED as a separate counter.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using binary, the 8 user LEDs can count up to 255!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3" name="Google Shape;263;g3807194c8c5_0_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350" y="3148825"/>
            <a:ext cx="6240876" cy="12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126" name="Google Shape;126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30100" cy="3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your Mission 3 Lesson 2 log, answer the first pre-mission warm-up question: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ways can you represent the value 7?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7" name="Google Shape;12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1877" y="554675"/>
            <a:ext cx="1787500" cy="32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807194c8c5_0_3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Binary Numbers</a:t>
            </a:r>
            <a:endParaRPr/>
          </a:p>
        </p:txBody>
      </p:sp>
      <p:sp>
        <p:nvSpPr>
          <p:cNvPr id="269" name="Google Shape;269;g3807194c8c5_0_3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090400" cy="3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use binary and the leds.user() function to turn on LEDs, without having to do any conversions.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prefix 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0b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to indicate a binary number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Proxima Nova"/>
              <a:buChar char="○"/>
            </a:pPr>
            <a:r>
              <a:rPr lang="en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leds.user(</a:t>
            </a:r>
            <a:r>
              <a:rPr lang="en" b="1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0b00110001</a:t>
            </a:r>
            <a:r>
              <a:rPr lang="en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b="1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0" name="Google Shape;270;g3807194c8c5_0_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350" y="3148825"/>
            <a:ext cx="6240876" cy="12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3807194c8c5_0_314"/>
          <p:cNvSpPr/>
          <p:nvPr/>
        </p:nvSpPr>
        <p:spPr>
          <a:xfrm>
            <a:off x="2798750" y="3404100"/>
            <a:ext cx="239400" cy="143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3807194c8c5_0_314"/>
          <p:cNvSpPr/>
          <p:nvPr/>
        </p:nvSpPr>
        <p:spPr>
          <a:xfrm>
            <a:off x="3477950" y="3404100"/>
            <a:ext cx="239400" cy="143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3807194c8c5_0_314"/>
          <p:cNvSpPr/>
          <p:nvPr/>
        </p:nvSpPr>
        <p:spPr>
          <a:xfrm>
            <a:off x="6484650" y="3404100"/>
            <a:ext cx="239400" cy="143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4" name="Google Shape;274;g3807194c8c5_0_314"/>
          <p:cNvCxnSpPr>
            <a:endCxn id="271" idx="0"/>
          </p:cNvCxnSpPr>
          <p:nvPr/>
        </p:nvCxnSpPr>
        <p:spPr>
          <a:xfrm>
            <a:off x="2884850" y="2618700"/>
            <a:ext cx="33600" cy="785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5" name="Google Shape;275;g3807194c8c5_0_314"/>
          <p:cNvCxnSpPr>
            <a:endCxn id="272" idx="0"/>
          </p:cNvCxnSpPr>
          <p:nvPr/>
        </p:nvCxnSpPr>
        <p:spPr>
          <a:xfrm>
            <a:off x="3047750" y="2589900"/>
            <a:ext cx="549900" cy="814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6" name="Google Shape;276;g3807194c8c5_0_314"/>
          <p:cNvCxnSpPr>
            <a:endCxn id="273" idx="1"/>
          </p:cNvCxnSpPr>
          <p:nvPr/>
        </p:nvCxnSpPr>
        <p:spPr>
          <a:xfrm>
            <a:off x="3593850" y="2608950"/>
            <a:ext cx="2890800" cy="867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807194c8c5_0_3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Mission 3 Lesson 2 Activity #3</a:t>
            </a:r>
            <a:endParaRPr/>
          </a:p>
        </p:txBody>
      </p:sp>
      <p:sp>
        <p:nvSpPr>
          <p:cNvPr id="282" name="Google Shape;282;g3807194c8c5_0_3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3708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 this code in the Console Panel: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Observe the LEDs that turn 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Try three more combinations of turning on/off user LEDs.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Record your code in the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83" name="Google Shape;283;g3807194c8c5_0_3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3807194c8c5_0_3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9525" y="2064100"/>
            <a:ext cx="4152550" cy="39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807194c8c5_0_337"/>
          <p:cNvSpPr txBox="1">
            <a:spLocks noGrp="1"/>
          </p:cNvSpPr>
          <p:nvPr>
            <p:ph type="title"/>
          </p:nvPr>
        </p:nvSpPr>
        <p:spPr>
          <a:xfrm>
            <a:off x="311700" y="320508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Binary Numbers</a:t>
            </a:r>
            <a:endParaRPr/>
          </a:p>
        </p:txBody>
      </p:sp>
      <p:sp>
        <p:nvSpPr>
          <p:cNvPr id="290" name="Google Shape;290;g3807194c8c5_0_337"/>
          <p:cNvSpPr txBox="1">
            <a:spLocks noGrp="1"/>
          </p:cNvSpPr>
          <p:nvPr>
            <p:ph type="body" idx="1"/>
          </p:nvPr>
        </p:nvSpPr>
        <p:spPr>
          <a:xfrm>
            <a:off x="311700" y="875458"/>
            <a:ext cx="80904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line sensor LEDs can also be turned on/off with binary.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function: </a:t>
            </a: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leds.ls()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prefix: </a:t>
            </a: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0b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There are five line sensors, so use five bits in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function call turns on all five line sensor LEDs: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Roboto Mono"/>
              <a:buChar char="○"/>
            </a:pPr>
            <a:r>
              <a:rPr lang="en" b="1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leds.ls(0b11111)</a:t>
            </a:r>
            <a:endParaRPr b="1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1" name="Google Shape;291;g3807194c8c5_0_337" title="ls_led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525" y="3510250"/>
            <a:ext cx="5068800" cy="12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807194c8c5_0_3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 Activity</a:t>
            </a:r>
            <a:endParaRPr/>
          </a:p>
        </p:txBody>
      </p:sp>
      <p:sp>
        <p:nvSpPr>
          <p:cNvPr id="297" name="Google Shape;297;g3807194c8c5_0_345"/>
          <p:cNvSpPr txBox="1">
            <a:spLocks noGrp="1"/>
          </p:cNvSpPr>
          <p:nvPr>
            <p:ph type="body" idx="1"/>
          </p:nvPr>
        </p:nvSpPr>
        <p:spPr>
          <a:xfrm>
            <a:off x="311700" y="971225"/>
            <a:ext cx="6370800" cy="3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Start a new file called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BinaryLEDs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Write code to control the line sensor LEDs using binary numbers. Sleep between each pattern.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Light the middle ls LED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Light the three middle ls LEDs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Light all five ls LEDs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Try doing this on your own before checking CodeTrek.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8" name="Google Shape;298;g3807194c8c5_0_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767f9898bb_0_1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</a:t>
            </a:r>
            <a:endParaRPr/>
          </a:p>
        </p:txBody>
      </p:sp>
      <p:sp>
        <p:nvSpPr>
          <p:cNvPr id="304" name="Google Shape;304;g3767f9898bb_0_1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3490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are some things: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Add your own </a:t>
            </a:r>
            <a:r>
              <a:rPr lang="en" sz="2200" i="1">
                <a:latin typeface="Proxima Nova"/>
                <a:ea typeface="Proxima Nova"/>
                <a:cs typeface="Proxima Nova"/>
                <a:sym typeface="Proxima Nova"/>
              </a:rPr>
              <a:t>ls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LED patterns to the program.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Add </a:t>
            </a:r>
            <a:r>
              <a:rPr lang="en" sz="2200" i="1">
                <a:latin typeface="Proxima Nova"/>
                <a:ea typeface="Proxima Nova"/>
                <a:cs typeface="Proxima Nova"/>
                <a:sym typeface="Proxima Nova"/>
              </a:rPr>
              <a:t>user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LED patterns to the program.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Use a variable for the amount of delay in sleep().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Create a light show using binary, </a:t>
            </a:r>
            <a:r>
              <a:rPr lang="en" sz="2200" i="1">
                <a:latin typeface="Proxima Nova"/>
                <a:ea typeface="Proxima Nova"/>
                <a:cs typeface="Proxima Nova"/>
                <a:sym typeface="Proxima Nova"/>
              </a:rPr>
              <a:t>user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LEDs and </a:t>
            </a:r>
            <a:r>
              <a:rPr lang="en" sz="2200" i="1">
                <a:latin typeface="Proxima Nova"/>
                <a:ea typeface="Proxima Nova"/>
                <a:cs typeface="Proxima Nova"/>
                <a:sym typeface="Proxima Nova"/>
              </a:rPr>
              <a:t>ls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LEDs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5" name="Google Shape;305;g3767f9898bb_0_10" title="ls_led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5300" y="4259525"/>
            <a:ext cx="2884951" cy="7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3767f9898bb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6550" y="3227625"/>
            <a:ext cx="4842450" cy="96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807194c8c5_0_35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quiz</a:t>
            </a:r>
            <a:endParaRPr/>
          </a:p>
        </p:txBody>
      </p:sp>
      <p:sp>
        <p:nvSpPr>
          <p:cNvPr id="312" name="Google Shape;312;g3807194c8c5_0_35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…. time for a quiz!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the five quiz questions in CodeSpace.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313" name="Google Shape;313;g3807194c8c5_0_3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3807194c8c5_0_354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1" i="0" u="none" strike="noStrike" cap="none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 i="0" u="none" strike="noStrike" cap="none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g3807194c8c5_0_354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3807194c8c5_0_354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807194c8c5_0_211"/>
          <p:cNvSpPr txBox="1">
            <a:spLocks noGrp="1"/>
          </p:cNvSpPr>
          <p:nvPr>
            <p:ph type="title"/>
          </p:nvPr>
        </p:nvSpPr>
        <p:spPr>
          <a:xfrm>
            <a:off x="618650" y="159275"/>
            <a:ext cx="8213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/>
              <a:t>Real-world Application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" name="Google Shape;322;g3807194c8c5_0_211"/>
          <p:cNvSpPr txBox="1">
            <a:spLocks noGrp="1"/>
          </p:cNvSpPr>
          <p:nvPr>
            <p:ph type="body" idx="1"/>
          </p:nvPr>
        </p:nvSpPr>
        <p:spPr>
          <a:xfrm>
            <a:off x="618500" y="733750"/>
            <a:ext cx="8213700" cy="41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Computers can represent all types of information using numbers.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Letters and characters can be mapped to a number.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Colors ca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 be represented with numbers.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Video and sound can also be represen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ted with numbers.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numbers are converted to binary!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07194c8c5_0_415"/>
          <p:cNvSpPr txBox="1">
            <a:spLocks noGrp="1"/>
          </p:cNvSpPr>
          <p:nvPr>
            <p:ph type="title"/>
          </p:nvPr>
        </p:nvSpPr>
        <p:spPr>
          <a:xfrm>
            <a:off x="618650" y="159275"/>
            <a:ext cx="8213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/>
              <a:t>Real-world Application</a:t>
            </a:r>
            <a:endParaRPr/>
          </a:p>
        </p:txBody>
      </p:sp>
      <p:sp>
        <p:nvSpPr>
          <p:cNvPr id="328" name="Google Shape;328;g3807194c8c5_0_415"/>
          <p:cNvSpPr txBox="1">
            <a:spLocks noGrp="1"/>
          </p:cNvSpPr>
          <p:nvPr>
            <p:ph type="body" idx="1"/>
          </p:nvPr>
        </p:nvSpPr>
        <p:spPr>
          <a:xfrm>
            <a:off x="618500" y="733750"/>
            <a:ext cx="8213700" cy="41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are some examples:</a:t>
            </a:r>
            <a:endParaRPr sz="2400"/>
          </a:p>
        </p:txBody>
      </p:sp>
      <p:pic>
        <p:nvPicPr>
          <p:cNvPr id="329" name="Google Shape;329;g3807194c8c5_0_415" descr="File:ASCII-Table-wide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3325" y="782663"/>
            <a:ext cx="4242734" cy="2821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3807194c8c5_0_41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7825" y="3008147"/>
            <a:ext cx="2143125" cy="160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3807194c8c5_0_4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6583" y="1213697"/>
            <a:ext cx="2994370" cy="1651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body" idx="1"/>
          </p:nvPr>
        </p:nvSpPr>
        <p:spPr>
          <a:xfrm>
            <a:off x="422850" y="869975"/>
            <a:ext cx="58545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the post-mission reflection in your Mission 3 Lesson 2 Log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338" name="Google Shape;33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8075" y="4533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807194c8c5_0_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/>
              <a:t>Representing the value 7</a:t>
            </a:r>
            <a:endParaRPr sz="3600"/>
          </a:p>
        </p:txBody>
      </p:sp>
      <p:sp>
        <p:nvSpPr>
          <p:cNvPr id="133" name="Google Shape;133;g3807194c8c5_0_87"/>
          <p:cNvSpPr txBox="1"/>
          <p:nvPr/>
        </p:nvSpPr>
        <p:spPr>
          <a:xfrm>
            <a:off x="5306575" y="1222313"/>
            <a:ext cx="13740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10 - 3</a:t>
            </a:r>
            <a:endParaRPr sz="3000">
              <a:solidFill>
                <a:srgbClr val="0000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4" name="Google Shape;134;g3807194c8c5_0_87"/>
          <p:cNvSpPr txBox="1"/>
          <p:nvPr/>
        </p:nvSpPr>
        <p:spPr>
          <a:xfrm>
            <a:off x="396450" y="1268225"/>
            <a:ext cx="1237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VII</a:t>
            </a:r>
            <a:endParaRPr sz="360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5" name="Google Shape;135;g3807194c8c5_0_87"/>
          <p:cNvSpPr txBox="1"/>
          <p:nvPr/>
        </p:nvSpPr>
        <p:spPr>
          <a:xfrm>
            <a:off x="2179125" y="3577713"/>
            <a:ext cx="13059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900FF"/>
                </a:solidFill>
                <a:latin typeface="Pacifico"/>
                <a:ea typeface="Pacifico"/>
                <a:cs typeface="Pacifico"/>
                <a:sym typeface="Pacifico"/>
              </a:rPr>
              <a:t>seven</a:t>
            </a:r>
            <a:endParaRPr sz="3600">
              <a:solidFill>
                <a:srgbClr val="99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36" name="Google Shape;136;g3807194c8c5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5238" y="1992863"/>
            <a:ext cx="1613803" cy="1157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3807194c8c5_0_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875" y="3191175"/>
            <a:ext cx="849675" cy="73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3807194c8c5_0_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6759" y="1824801"/>
            <a:ext cx="1237500" cy="106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3807194c8c5_0_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8628" y="4292913"/>
            <a:ext cx="2300288" cy="29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3807194c8c5_0_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82575" y="1593747"/>
            <a:ext cx="1741882" cy="11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3807194c8c5_0_8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95025" y="3522488"/>
            <a:ext cx="2771775" cy="521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807194c8c5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147" name="Google Shape;147;g3807194c8c5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30100" cy="3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your Mission 3 Lesson 2 log, answer the second pre-mission warm-up question: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How can a computer represent 7?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8" name="Google Shape;148;g3807194c8c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1877" y="554675"/>
            <a:ext cx="1787500" cy="32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3: Bright Byte Lights!</a:t>
            </a:r>
            <a:endParaRPr/>
          </a:p>
        </p:txBody>
      </p:sp>
      <p:sp>
        <p:nvSpPr>
          <p:cNvPr id="154" name="Google Shape;154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64500" cy="3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Check out the picture. It’s from the front panel of one of the first personal computers.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Do you see the two rows of 8 DATA LEDs?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Each LED represents a single on/off switch, or binary digit – a bit.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5" name="Google Shape;155;p3" title="AltairByte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600" y="1220825"/>
            <a:ext cx="3063000" cy="26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f70a3ec4e_0_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#6: Bright Byte Lights!</a:t>
            </a:r>
            <a:endParaRPr/>
          </a:p>
        </p:txBody>
      </p:sp>
      <p:sp>
        <p:nvSpPr>
          <p:cNvPr id="161" name="Google Shape;161;g37f70a3ec4e_0_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272700" cy="3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Our computers have come a long way since then!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CodeBot’s CPU is powerful compared to the old machines.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just like ancient computers, laptops and cell phones today use binary.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2" name="Google Shape;162;g37f70a3ec4e_0_1" title="AltairByte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0150" y="1308050"/>
            <a:ext cx="2342000" cy="19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807194c8c5_0_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Binary Numbers</a:t>
            </a:r>
            <a:endParaRPr/>
          </a:p>
        </p:txBody>
      </p:sp>
      <p:sp>
        <p:nvSpPr>
          <p:cNvPr id="168" name="Google Shape;168;g3807194c8c5_0_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48600" cy="3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How do binary numbers work?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Watch the video for a short demonstration.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533400" lvl="1" indent="0" algn="l" rtl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lt2"/>
              </a:buClr>
              <a:buSzPts val="2400"/>
              <a:buNone/>
            </a:pPr>
            <a:r>
              <a:rPr lang="en" sz="2400" u="sng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Secret Coders video</a:t>
            </a:r>
            <a:b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(start at 1:09 to 7:32)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9" name="Google Shape;169;g3807194c8c5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0250" y="277675"/>
            <a:ext cx="4099075" cy="407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Secret Coders by Gene Luen Yang">
            <a:hlinkClick r:id="" action="ppaction://media"/>
            <a:extLst>
              <a:ext uri="{FF2B5EF4-FFF2-40B4-BE49-F238E27FC236}">
                <a16:creationId xmlns:a16="http://schemas.microsoft.com/office/drawing/2014/main" id="{152128D7-2280-9354-93EE-7DFBE00311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903642" y="3414787"/>
            <a:ext cx="2041375" cy="11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78c6a93c72_0_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Mission 3 Lesson 2 Activity #1</a:t>
            </a:r>
            <a:endParaRPr/>
          </a:p>
        </p:txBody>
      </p:sp>
      <p:sp>
        <p:nvSpPr>
          <p:cNvPr id="175" name="Google Shape;175;g378c6a93c72_0_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3708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Activity #1 on your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Convert decimal numbers to binary using the chart.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Convert binary numbers to decimal by using the chart.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Compare your answers with other students.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6" name="Google Shape;176;g378c6a93c72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807194c8c5_0_1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Binary Numbers</a:t>
            </a:r>
            <a:endParaRPr/>
          </a:p>
        </p:txBody>
      </p:sp>
      <p:sp>
        <p:nvSpPr>
          <p:cNvPr id="182" name="Google Shape;182;g3807194c8c5_0_1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214500" cy="3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chart only allows you to convert numbers up to 15.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if you have larger numbers?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would the next columns look like?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Look for the pattern!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3" name="Google Shape;183;g3807194c8c5_0_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2525" y="384597"/>
            <a:ext cx="2082575" cy="33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1186</Words>
  <Application>Microsoft Office PowerPoint</Application>
  <PresentationFormat>On-screen Show (16:9)</PresentationFormat>
  <Paragraphs>196</Paragraphs>
  <Slides>28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Noto Sans Symbols</vt:lpstr>
      <vt:lpstr>Pacifico</vt:lpstr>
      <vt:lpstr>EB Garamond</vt:lpstr>
      <vt:lpstr>Arial Black</vt:lpstr>
      <vt:lpstr>Source Sans Pro</vt:lpstr>
      <vt:lpstr>Montserrat</vt:lpstr>
      <vt:lpstr>Proxima Nova</vt:lpstr>
      <vt:lpstr>Calibri</vt:lpstr>
      <vt:lpstr>Roboto Mono</vt:lpstr>
      <vt:lpstr>Arial</vt:lpstr>
      <vt:lpstr>Raleway</vt:lpstr>
      <vt:lpstr>Plum</vt:lpstr>
      <vt:lpstr>Plum</vt:lpstr>
      <vt:lpstr>Bright Byte Lights!</vt:lpstr>
      <vt:lpstr>Pre-Mission Warm-Up</vt:lpstr>
      <vt:lpstr>Representing the value 7</vt:lpstr>
      <vt:lpstr>Pre-Mission Warm-Up</vt:lpstr>
      <vt:lpstr>Mission 3: Bright Byte Lights!</vt:lpstr>
      <vt:lpstr>Objective #6: Bright Byte Lights!</vt:lpstr>
      <vt:lpstr>Binary Numbers</vt:lpstr>
      <vt:lpstr>Mission 3 Lesson 2 Activity #1</vt:lpstr>
      <vt:lpstr>Binary Numbers</vt:lpstr>
      <vt:lpstr>Binary Numbers</vt:lpstr>
      <vt:lpstr>Binary Numbers</vt:lpstr>
      <vt:lpstr>Binary Numbers</vt:lpstr>
      <vt:lpstr>Binary Numbers</vt:lpstr>
      <vt:lpstr>Mission 3 Lesson 2 Activity #2</vt:lpstr>
      <vt:lpstr>Binary Numbers</vt:lpstr>
      <vt:lpstr>Mission 3 Lesson 2 Activity #3</vt:lpstr>
      <vt:lpstr>Mission 3 Lesson 2 Activity #3</vt:lpstr>
      <vt:lpstr>Mission 3 Lesson 2 Activity #3</vt:lpstr>
      <vt:lpstr>Binary Numbers</vt:lpstr>
      <vt:lpstr>Binary Numbers</vt:lpstr>
      <vt:lpstr>Mission 3 Lesson 2 Activity #3</vt:lpstr>
      <vt:lpstr>Binary Numbers</vt:lpstr>
      <vt:lpstr>Objective #6 Activity</vt:lpstr>
      <vt:lpstr>Extension</vt:lpstr>
      <vt:lpstr>Mission quiz</vt:lpstr>
      <vt:lpstr>Real-world Application</vt:lpstr>
      <vt:lpstr>Real-world Application</vt:lpstr>
      <vt:lpstr>Post-Mission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2026-01-09T21:09:16Z</dcterms:modified>
</cp:coreProperties>
</file>